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360" r:id="rId3"/>
    <p:sldId id="359" r:id="rId5"/>
    <p:sldId id="404" r:id="rId6"/>
    <p:sldId id="435" r:id="rId7"/>
    <p:sldId id="434" r:id="rId8"/>
    <p:sldId id="433" r:id="rId9"/>
    <p:sldId id="453" r:id="rId10"/>
    <p:sldId id="450" r:id="rId11"/>
    <p:sldId id="455" r:id="rId12"/>
    <p:sldId id="436" r:id="rId13"/>
    <p:sldId id="456" r:id="rId14"/>
    <p:sldId id="452" r:id="rId15"/>
    <p:sldId id="469" r:id="rId16"/>
    <p:sldId id="426" r:id="rId17"/>
    <p:sldId id="428" r:id="rId18"/>
    <p:sldId id="429" r:id="rId19"/>
    <p:sldId id="430" r:id="rId20"/>
    <p:sldId id="427" r:id="rId21"/>
    <p:sldId id="457" r:id="rId22"/>
    <p:sldId id="448" r:id="rId23"/>
    <p:sldId id="460" r:id="rId24"/>
    <p:sldId id="362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C23"/>
    <a:srgbClr val="FFEB32"/>
    <a:srgbClr val="1EA7F0"/>
    <a:srgbClr val="FF7E23"/>
    <a:srgbClr val="FF7C1B"/>
    <a:srgbClr val="00AAF7"/>
    <a:srgbClr val="FF8400"/>
    <a:srgbClr val="4F72BE"/>
    <a:srgbClr val="FF5B52"/>
    <a:srgbClr val="FF7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72" autoAdjust="0"/>
    <p:restoredTop sz="89081" autoAdjust="0"/>
  </p:normalViewPr>
  <p:slideViewPr>
    <p:cSldViewPr snapToGrid="0" snapToObjects="1">
      <p:cViewPr>
        <p:scale>
          <a:sx n="117" d="100"/>
          <a:sy n="117" d="100"/>
        </p:scale>
        <p:origin x="584" y="72"/>
      </p:cViewPr>
      <p:guideLst>
        <p:guide orient="horz" pos="2159"/>
        <p:guide pos="399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6DF642-0DAE-EB42-960D-F872829EE2A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微前端的概念是在2016年提出的，它借鉴了微服务的架构理念</a:t>
            </a:r>
            <a:endParaRPr kumimoji="1" lang="zh-CN" altLang="en-US" dirty="0"/>
          </a:p>
          <a:p>
            <a:r>
              <a:rPr kumimoji="1" lang="zh-CN" altLang="en-US" dirty="0"/>
              <a:t>核心在于将一个庞大的前端应用拆分成多个独立灵活的小型应用，每个应用都可以独立开发、独立运行、独立部署，再将这些小型应用融合为一个完整的应用，或者将原本运行已久、没有关联的几个应用融合为一个应用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简要介绍微前端，引出本文重点 </a:t>
            </a:r>
            <a:r>
              <a:rPr kumimoji="1" lang="en-US" altLang="zh-CN" dirty="0"/>
              <a:t>webpack </a:t>
            </a:r>
            <a:r>
              <a:rPr kumimoji="1" lang="zh-CN" altLang="en-US" dirty="0"/>
              <a:t>模块联邦。 微前端知识下一专题细讲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通过这种方式，您可以将任何应用程序中的任何小部件/组件（即一小段代码）添加到任何应用程序。您可以在 Product App 中的 User App 中公开 UserDetail 组件。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同时使用第一种和第二种方式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Web 应用日益复杂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  <a:p>
            <a:r>
              <a:rPr kumimoji="1" lang="zh-CN" altLang="en-US" dirty="0"/>
              <a:t>这些东西都有一个共同点：源代码无法直接运行，必须通过转换后才可以正常运行。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 Npm Script 和 Grunt 时代，Web 开发要做的事情变多，流程复杂，自动化思想被引入，用于简化流程；</a:t>
            </a:r>
            <a:endParaRPr kumimoji="1" lang="zh-CN" altLang="en-US" dirty="0"/>
          </a:p>
          <a:p>
            <a:r>
              <a:rPr kumimoji="1" lang="zh-CN" altLang="en-US" dirty="0"/>
              <a:t>在 Gulp 时代开始出现一些新语言用于提高开发效率，流式处理思想的出现是为了简化文件转换的流程，例如将 ES6 转换成 ES5。</a:t>
            </a:r>
            <a:endParaRPr kumimoji="1" lang="zh-CN" altLang="en-US" dirty="0"/>
          </a:p>
          <a:p>
            <a:r>
              <a:rPr kumimoji="1" lang="zh-CN" altLang="en-US" dirty="0"/>
              <a:t>在 Webpack 时代由于单页应用的流行，一个网页的功能和实现代码变得庞大，Web 开发向模块化改进。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Webpack 里一切文件皆模块，通过 Loader 转换文件，通过 Plugin 注入钩子，最后输出由多个模块组合成的文件</a:t>
            </a:r>
            <a:endParaRPr kumimoji="1" lang="zh-CN" altLang="en-US" dirty="0"/>
          </a:p>
          <a:p>
            <a:r>
              <a:rPr kumimoji="1" lang="zh-CN" altLang="en-US" dirty="0"/>
              <a:t>一切文件：JavaScript、CSS、SCSS、图片、模板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1. </a:t>
            </a:r>
            <a:r>
              <a:rPr kumimoji="1" lang="zh-CN" altLang="en-US" dirty="0"/>
              <a:t>项目体积太大，冗余</a:t>
            </a:r>
            <a:endParaRPr kumimoji="1" lang="en-US" altLang="zh-CN" dirty="0"/>
          </a:p>
          <a:p>
            <a:r>
              <a:rPr kumimoji="1" lang="en-US" altLang="zh-CN" dirty="0"/>
              <a:t>2. 跨应用复用代码</a:t>
            </a:r>
            <a:r>
              <a:rPr kumimoji="1" lang="zh-CN" altLang="en-US" dirty="0"/>
              <a:t>（子模块共享）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7870" y="365127"/>
            <a:ext cx="10971439" cy="626275"/>
          </a:xfrm>
          <a:prstGeom prst="rect">
            <a:avLst/>
          </a:prstGeom>
        </p:spPr>
        <p:txBody>
          <a:bodyPr/>
          <a:lstStyle>
            <a:lvl1pPr>
              <a:defRPr lang="zh-CN" altLang="en-US" sz="3000">
                <a:latin typeface="小米兰亭" panose="03000502000000000000" pitchFamily="66" charset="-122"/>
                <a:ea typeface="小米兰亭" panose="03000502000000000000" pitchFamily="66" charset="-122"/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灯片编号占位符 5"/>
          <p:cNvSpPr txBox="1"/>
          <p:nvPr userDrawn="1"/>
        </p:nvSpPr>
        <p:spPr>
          <a:xfrm>
            <a:off x="9206513" y="6438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EBB796-667B-46B1-97DB-ABE21FF02E3C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rPr>
            </a:fld>
            <a:endParaRPr lang="zh-CN" altLang="en-US" smtClean="0">
              <a:solidFill>
                <a:prstClr val="black">
                  <a:tint val="75000"/>
                </a:prstClr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资源 6@2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408583"/>
            <a:ext cx="1308996" cy="322552"/>
          </a:xfrm>
          <a:prstGeom prst="rect">
            <a:avLst/>
          </a:prstGeom>
        </p:spPr>
      </p:pic>
      <p:sp>
        <p:nvSpPr>
          <p:cNvPr id="17" name="为什么要学习少儿编程？"/>
          <p:cNvSpPr txBox="1"/>
          <p:nvPr/>
        </p:nvSpPr>
        <p:spPr>
          <a:xfrm>
            <a:off x="840105" y="1905635"/>
            <a:ext cx="9192260" cy="90043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新人入职分享 </a:t>
            </a:r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- Webpack5 </a:t>
            </a:r>
            <a:r>
              <a:rPr lang="zh-CN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模块联邦</a:t>
            </a:r>
            <a:endParaRPr lang="zh-CN" altLang="en-US" sz="4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9" name="为什么要学习少儿编程？"/>
          <p:cNvSpPr txBox="1"/>
          <p:nvPr/>
        </p:nvSpPr>
        <p:spPr>
          <a:xfrm>
            <a:off x="840103" y="2806014"/>
            <a:ext cx="3633119" cy="54688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28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40244" y="5066949"/>
            <a:ext cx="4465052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周琛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2022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.0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.22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204343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微前端是什么？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750" y="1454150"/>
            <a:ext cx="7581900" cy="3276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3230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微前端的解决方案有哪些？</a:t>
            </a:r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27480" y="154876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322705" y="1574800"/>
            <a:ext cx="86817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iframe，</a:t>
            </a:r>
            <a:r>
              <a:rPr lang="en-US" altLang="zh-CN"/>
              <a:t>npm</a:t>
            </a:r>
            <a:r>
              <a:rPr lang="zh-CN" altLang="en-US"/>
              <a:t>包、single-spa，qiankun，micro-app 以及webpack5的module ferderation 等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35737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</a:t>
            </a:r>
            <a:r>
              <a:rPr kumimoji="1" lang="zh-CN" altLang="en-US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模块联邦是什么？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5360" y="1398270"/>
            <a:ext cx="76295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官网给出动机：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    多个独立的构建可以组成一个应用程序，这些独立的构建之间不应该存在依赖关系，因此可以单独开发和部署它们。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31215" y="3512820"/>
            <a:ext cx="6197600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简单来说：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- 跨应用复用代码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- 允许 JavaScript 应用程序从另一个应用程序动态加载代码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- </a:t>
            </a:r>
            <a:r>
              <a:rPr lang="zh-CN" altLang="en-US"/>
              <a:t>实现微前端的一种方式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331914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</a:t>
            </a:r>
            <a:r>
              <a:rPr kumimoji="1" lang="zh-CN" altLang="en-US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模块联邦优势？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35455" y="1145540"/>
            <a:ext cx="2983230" cy="36925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/>
              <a:t>免费</a:t>
            </a:r>
            <a:endParaRPr lang="zh-CN" altLang="en-US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/>
              <a:t>架构并不脆弱</a:t>
            </a:r>
            <a:endParaRPr lang="en-US" altLang="zh-CN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/>
              <a:t>没有团队特定的学习成本</a:t>
            </a:r>
            <a:endParaRPr lang="en-US" altLang="zh-CN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/>
              <a:t>无需重新设计每个项目</a:t>
            </a:r>
            <a:endParaRPr lang="en-US" altLang="zh-CN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/>
              <a:t>非常轻松地共享依赖项</a:t>
            </a:r>
            <a:endParaRPr lang="en-US" altLang="zh-CN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/>
              <a:t>库/框架独立</a:t>
            </a:r>
            <a:endParaRPr lang="en-US" altLang="zh-CN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indent="0" algn="l">
              <a:buFont typeface="Arial" panose="020B0604020202020204" pitchFamily="34" charset="0"/>
              <a:buNone/>
            </a:pPr>
            <a:r>
              <a:rPr lang="en-US" altLang="zh-CN"/>
              <a:t>...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38760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如何使用 </a:t>
            </a:r>
            <a:r>
              <a:rPr kumimoji="1" lang="en-US" altLang="zh-CN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模块联邦？</a:t>
            </a:r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85240" y="1218565"/>
            <a:ext cx="35547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/>
              <a:t>一般有 3 种不同的方式使用它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475" y="1875155"/>
            <a:ext cx="5665470" cy="3847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2" name="文本框 1"/>
          <p:cNvSpPr txBox="1"/>
          <p:nvPr/>
        </p:nvSpPr>
        <p:spPr>
          <a:xfrm>
            <a:off x="1054100" y="992505"/>
            <a:ext cx="28555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1. 域名 （内嵌</a:t>
            </a:r>
            <a:r>
              <a:rPr lang="en-US" altLang="zh-CN"/>
              <a:t>SPA</a:t>
            </a:r>
            <a:r>
              <a:rPr lang="zh-CN" altLang="en-US"/>
              <a:t>组件）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805" y="1405255"/>
            <a:ext cx="7915275" cy="4552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2" name="文本框 1"/>
          <p:cNvSpPr txBox="1"/>
          <p:nvPr/>
        </p:nvSpPr>
        <p:spPr>
          <a:xfrm>
            <a:off x="1017270" y="984885"/>
            <a:ext cx="46177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2</a:t>
            </a:r>
            <a:r>
              <a:rPr lang="zh-CN" altLang="en-US"/>
              <a:t>. 小​​部件（</a:t>
            </a:r>
            <a:r>
              <a:rPr lang="en-US" altLang="zh-CN"/>
              <a:t>Component </a:t>
            </a:r>
            <a:r>
              <a:rPr lang="zh-CN" altLang="en-US"/>
              <a:t>纬度</a:t>
            </a:r>
            <a:r>
              <a:rPr lang="en-US" altLang="zh-CN"/>
              <a:t>/</a:t>
            </a:r>
            <a:r>
              <a:rPr lang="zh-CN" altLang="en-US"/>
              <a:t>颗粒化）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160" y="1353185"/>
            <a:ext cx="8972550" cy="4362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2" name="文本框 1"/>
          <p:cNvSpPr txBox="1"/>
          <p:nvPr/>
        </p:nvSpPr>
        <p:spPr>
          <a:xfrm>
            <a:off x="1017270" y="984885"/>
            <a:ext cx="12115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3</a:t>
            </a:r>
            <a:r>
              <a:rPr lang="zh-CN" altLang="en-US"/>
              <a:t>. 混合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420" y="1104900"/>
            <a:ext cx="8010525" cy="4648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4254500" cy="7067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01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 </a:t>
            </a:r>
            <a:r>
              <a:rPr kumimoji="1" lang="en-US" altLang="zh-CN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-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代码实战</a:t>
            </a:r>
            <a:endParaRPr lang="zh-CN" altLang="en-US" sz="2000"/>
          </a:p>
          <a:p>
            <a:pPr algn="l"/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410" y="2116455"/>
            <a:ext cx="3581400" cy="30607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602740" y="124079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目录结构：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485330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01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 </a:t>
            </a:r>
            <a:r>
              <a:rPr kumimoji="1" lang="en-US" altLang="zh-CN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- webpack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配置</a:t>
            </a:r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4185" y="772795"/>
            <a:ext cx="19094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webpack.config.js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535" y="902970"/>
            <a:ext cx="5917565" cy="52622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84455" y="0"/>
            <a:ext cx="4772830" cy="6858000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4" name="矩形 33"/>
          <p:cNvSpPr/>
          <p:nvPr/>
        </p:nvSpPr>
        <p:spPr>
          <a:xfrm>
            <a:off x="2219321" y="1818625"/>
            <a:ext cx="2199690" cy="4616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</a:t>
            </a:r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录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219321" y="1238671"/>
            <a:ext cx="309792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-Black"/>
                <a:ea typeface="微软雅黑" panose="020B0503020204020204" charset="-122"/>
                <a:cs typeface="DIN-Black"/>
              </a:rPr>
              <a:t>CONTENTS</a:t>
            </a:r>
            <a:endParaRPr lang="zh-CN" altLang="en-US" sz="3200" dirty="0">
              <a:solidFill>
                <a:schemeClr val="bg1"/>
              </a:solidFill>
              <a:latin typeface="DIN-Black"/>
              <a:ea typeface="微软雅黑" panose="020B0503020204020204" charset="-122"/>
              <a:cs typeface="DIN-Black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328340" y="1310186"/>
            <a:ext cx="5839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DIN-Black"/>
                <a:ea typeface="微软雅黑" panose="020B0503020204020204" charset="-122"/>
                <a:cs typeface="DIN-Black"/>
              </a:rPr>
              <a:t>01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DIN-Black"/>
              <a:ea typeface="微软雅黑" panose="020B0503020204020204" charset="-122"/>
              <a:cs typeface="DIN-Black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5317545" y="2249085"/>
            <a:ext cx="5839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DIN-Black"/>
                <a:ea typeface="微软雅黑" panose="020B0503020204020204" charset="-122"/>
                <a:cs typeface="DIN-Black"/>
              </a:rPr>
              <a:t>02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DIN-Black"/>
              <a:ea typeface="微软雅黑" panose="020B0503020204020204" charset="-122"/>
              <a:cs typeface="DIN-Black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317545" y="3161185"/>
            <a:ext cx="5839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DIN-Black"/>
                <a:ea typeface="微软雅黑" panose="020B0503020204020204" charset="-122"/>
                <a:cs typeface="DIN-Black"/>
              </a:rPr>
              <a:t>03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DIN-Black"/>
              <a:ea typeface="微软雅黑" panose="020B0503020204020204" charset="-122"/>
              <a:cs typeface="DIN-Black"/>
            </a:endParaRPr>
          </a:p>
        </p:txBody>
      </p:sp>
      <p:sp>
        <p:nvSpPr>
          <p:cNvPr id="37" name="等腰三角形 36"/>
          <p:cNvSpPr/>
          <p:nvPr/>
        </p:nvSpPr>
        <p:spPr>
          <a:xfrm rot="5400000">
            <a:off x="4423910" y="865608"/>
            <a:ext cx="641959" cy="372953"/>
          </a:xfrm>
          <a:prstGeom prst="triangle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pic>
        <p:nvPicPr>
          <p:cNvPr id="39" name="图片 38" descr="资源 6@2x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408583"/>
            <a:ext cx="1308996" cy="32255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274435" y="1372870"/>
            <a:ext cx="14020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自我介绍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74435" y="2272665"/>
            <a:ext cx="302006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274435" y="3172460"/>
            <a:ext cx="7924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总结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29489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01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1030" y="107061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真实项目：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05460" y="218376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使用方：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60" y="2701290"/>
            <a:ext cx="5365115" cy="19081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285865" y="2098675"/>
            <a:ext cx="246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子项目：暴露自身模块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640" y="2653030"/>
            <a:ext cx="5076825" cy="20046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29489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01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56665" y="1443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代码演示：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858223" y="2360347"/>
            <a:ext cx="326913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5100" u="none" strike="noStrike" kern="0" cap="none" spc="11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DIN-Black"/>
                <a:ea typeface="微软雅黑" panose="020B0503020204020204" charset="-122"/>
                <a:cs typeface="DIN-Black"/>
              </a:rPr>
              <a:t>THANKS</a:t>
            </a:r>
            <a:endParaRPr kumimoji="1" lang="zh-CN" altLang="en-US" sz="5100" u="none" strike="noStrike" kern="0" cap="none" spc="11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DIN-Black"/>
              <a:ea typeface="微软雅黑" panose="020B0503020204020204" charset="-122"/>
              <a:cs typeface="DIN-Black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58223" y="3332908"/>
            <a:ext cx="3144391" cy="397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核桃编程 启发中国孩子的学习力</a:t>
            </a:r>
            <a:endParaRPr lang="en-US" altLang="zh-CN" sz="1400" dirty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58223" y="3710817"/>
            <a:ext cx="428739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FFFFFF"/>
                </a:solidFill>
                <a:latin typeface="DIN-Regular"/>
                <a:ea typeface="微软雅黑" panose="020B0503020204020204" charset="-122"/>
                <a:cs typeface="DIN-Regular"/>
              </a:rPr>
              <a:t>WALNUT  EDUCATION  ENLIGHTENING  </a:t>
            </a:r>
            <a:endParaRPr lang="en-US" altLang="zh-CN" sz="1200" dirty="0" smtClean="0">
              <a:solidFill>
                <a:srgbClr val="FFFFFF"/>
              </a:solidFill>
              <a:latin typeface="DIN-Regular"/>
              <a:ea typeface="微软雅黑" panose="020B0503020204020204" charset="-122"/>
              <a:cs typeface="DIN-Regular"/>
            </a:endParaRPr>
          </a:p>
          <a:p>
            <a:pPr>
              <a:lnSpc>
                <a:spcPct val="130000"/>
              </a:lnSpc>
            </a:pPr>
            <a:r>
              <a:rPr lang="en-US" altLang="zh-CN" sz="1200" dirty="0" smtClean="0">
                <a:solidFill>
                  <a:srgbClr val="FFFFFF"/>
                </a:solidFill>
                <a:latin typeface="DIN-Regular"/>
                <a:ea typeface="微软雅黑" panose="020B0503020204020204" charset="-122"/>
                <a:cs typeface="DIN-Regular"/>
              </a:rPr>
              <a:t>KIDS</a:t>
            </a:r>
            <a:r>
              <a:rPr lang="en-US" altLang="zh-CN" sz="1200" dirty="0">
                <a:solidFill>
                  <a:srgbClr val="FFFFFF"/>
                </a:solidFill>
                <a:latin typeface="DIN-Regular"/>
                <a:ea typeface="微软雅黑" panose="020B0503020204020204" charset="-122"/>
                <a:cs typeface="DIN-Regular"/>
              </a:rPr>
              <a:t>' CREATIVITY</a:t>
            </a:r>
            <a:endParaRPr lang="en-US" altLang="zh-CN" sz="1200" dirty="0">
              <a:solidFill>
                <a:srgbClr val="FFFFFF"/>
              </a:solidFill>
              <a:latin typeface="DIN-Regular"/>
              <a:ea typeface="微软雅黑" panose="020B0503020204020204" charset="-122"/>
              <a:cs typeface="DIN-Regular"/>
            </a:endParaRPr>
          </a:p>
        </p:txBody>
      </p:sp>
      <p:grpSp>
        <p:nvGrpSpPr>
          <p:cNvPr id="6" name="组 5"/>
          <p:cNvGrpSpPr/>
          <p:nvPr/>
        </p:nvGrpSpPr>
        <p:grpSpPr>
          <a:xfrm>
            <a:off x="949964" y="4471334"/>
            <a:ext cx="422254" cy="101783"/>
            <a:chOff x="11320508" y="435734"/>
            <a:chExt cx="422254" cy="101783"/>
          </a:xfrm>
        </p:grpSpPr>
        <p:sp>
          <p:nvSpPr>
            <p:cNvPr id="7" name="椭圆 6"/>
            <p:cNvSpPr/>
            <p:nvPr/>
          </p:nvSpPr>
          <p:spPr>
            <a:xfrm>
              <a:off x="11640979" y="435734"/>
              <a:ext cx="101783" cy="1017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8" name="椭圆 7"/>
            <p:cNvSpPr/>
            <p:nvPr/>
          </p:nvSpPr>
          <p:spPr>
            <a:xfrm>
              <a:off x="11480743" y="435734"/>
              <a:ext cx="101783" cy="1017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11320508" y="435734"/>
              <a:ext cx="101783" cy="1017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34963" y="320964"/>
            <a:ext cx="11233150" cy="660111"/>
          </a:xfrm>
        </p:spPr>
        <p:txBody>
          <a:bodyPr anchor="ctr"/>
          <a:lstStyle/>
          <a:p>
            <a:r>
              <a:rPr lang="en-US" altLang="zh-CN" b="1" dirty="0" smtClean="0"/>
              <a:t>01 </a:t>
            </a:r>
            <a:r>
              <a:rPr lang="zh-CN" altLang="en-US" b="1" dirty="0" smtClean="0"/>
              <a:t>自我介绍</a:t>
            </a:r>
            <a:endParaRPr lang="zh-CN" altLang="en-US" b="1" dirty="0"/>
          </a:p>
        </p:txBody>
      </p:sp>
      <p:sp>
        <p:nvSpPr>
          <p:cNvPr id="15" name="文本框 14"/>
          <p:cNvSpPr txBox="1"/>
          <p:nvPr>
            <p:custDataLst>
              <p:tags r:id="rId2"/>
            </p:custDataLst>
          </p:nvPr>
        </p:nvSpPr>
        <p:spPr>
          <a:xfrm>
            <a:off x="995502" y="1340512"/>
            <a:ext cx="6084676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2000" b="1" i="1" dirty="0" smtClean="0">
              <a:solidFill>
                <a:srgbClr val="0070C0"/>
              </a:solidFill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姓名：周琛</a:t>
            </a:r>
            <a:endParaRPr lang="en-US" altLang="zh-CN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部门：武汉研发中心-前端组</a:t>
            </a:r>
            <a:endParaRPr lang="zh-CN" altLang="en-US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岗位：前端开发工程师</a:t>
            </a:r>
            <a:endParaRPr lang="zh-CN" altLang="en-US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入</a:t>
            </a: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职时间：2022-05-23</a:t>
            </a:r>
            <a:endParaRPr lang="en-US" altLang="zh-CN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过往工作经历：字节跳动、武汉小米</a:t>
            </a:r>
            <a:endParaRPr lang="zh-CN" altLang="en-US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兴趣爱好：</a:t>
            </a:r>
            <a:r>
              <a:rPr lang="en-US" altLang="zh-CN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LOL</a:t>
            </a: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、乒乓球、象棋</a:t>
            </a:r>
            <a:endParaRPr lang="zh-CN" altLang="en-US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6312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29489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02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018665" y="1511935"/>
            <a:ext cx="312737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buAutoNum type="arabicPeriod"/>
            </a:pPr>
            <a:r>
              <a:rPr kumimoji="1" lang="en-US" altLang="zh-CN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what </a:t>
            </a:r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？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42900" indent="-342900" algn="l">
              <a:buAutoNum type="arabicPeriod"/>
            </a:pP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42900" indent="-342900" algn="l">
              <a:buAutoNum type="arabicPeriod"/>
            </a:pPr>
            <a:r>
              <a:rPr kumimoji="1" lang="en-US" altLang="zh-CN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Why  </a:t>
            </a:r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？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42900" indent="-342900" algn="l">
              <a:buAutoNum type="arabicPeriod"/>
            </a:pP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42900" indent="-342900" algn="l">
              <a:buAutoNum type="arabicPeriod"/>
            </a:pPr>
            <a:r>
              <a:rPr kumimoji="1" lang="en-US" altLang="zh-CN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How </a:t>
            </a:r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？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26000" y="324485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 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145605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前端的发展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76350" y="1845945"/>
            <a:ext cx="4261485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-  复杂庞大的管理后台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-  性能要求苛刻的移动网页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-  类似 ReactNative的原生应用开发方案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785495" y="1035050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前端遇到的挑战：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1400" y="527685"/>
            <a:ext cx="5184775" cy="3615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221996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如何解决现状呢？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2063750" y="1853565"/>
            <a:ext cx="2095500" cy="175577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 dirty="0" smtClean="0"/>
          </a:p>
        </p:txBody>
      </p:sp>
      <p:sp>
        <p:nvSpPr>
          <p:cNvPr id="5" name="文本框 4"/>
          <p:cNvSpPr txBox="1"/>
          <p:nvPr/>
        </p:nvSpPr>
        <p:spPr>
          <a:xfrm>
            <a:off x="1309370" y="1343025"/>
            <a:ext cx="57023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AutoNum type="arabicPeriod"/>
            </a:pPr>
            <a:r>
              <a:rPr lang="zh-CN" altLang="en-US"/>
              <a:t>新思想 </a:t>
            </a:r>
            <a:r>
              <a:rPr lang="en-US" altLang="zh-CN"/>
              <a:t>: </a:t>
            </a:r>
            <a:r>
              <a:rPr lang="zh-CN" altLang="en-US"/>
              <a:t>模块化</a:t>
            </a:r>
            <a:endParaRPr lang="en-US" altLang="zh-CN"/>
          </a:p>
          <a:p>
            <a:pPr marL="342900" indent="-342900">
              <a:buAutoNum type="arabicPeriod"/>
            </a:pPr>
            <a:endParaRPr lang="en-US" altLang="zh-CN"/>
          </a:p>
          <a:p>
            <a:pPr marL="342900" indent="-342900">
              <a:buAutoNum type="arabicPeriod"/>
            </a:pPr>
            <a:endParaRPr lang="en-US" altLang="zh-CN"/>
          </a:p>
          <a:p>
            <a:pPr marL="342900" indent="-342900">
              <a:buAutoNum type="arabicPeriod"/>
            </a:pPr>
            <a:r>
              <a:rPr lang="zh-CN" altLang="en-US"/>
              <a:t>框架   ：</a:t>
            </a:r>
            <a:r>
              <a:rPr lang="en-US" altLang="zh-CN"/>
              <a:t>React</a:t>
            </a:r>
            <a:r>
              <a:rPr lang="zh-CN" altLang="en-US"/>
              <a:t>、</a:t>
            </a:r>
            <a:r>
              <a:rPr lang="en-US" altLang="zh-CN"/>
              <a:t>Vue</a:t>
            </a:r>
            <a:r>
              <a:rPr lang="zh-CN" altLang="en-US"/>
              <a:t>、Angular </a:t>
            </a:r>
            <a:endParaRPr lang="zh-CN" altLang="en-US"/>
          </a:p>
          <a:p>
            <a:pPr marL="342900" indent="-342900">
              <a:buAutoNum type="arabicPeriod"/>
            </a:pPr>
            <a:endParaRPr lang="zh-CN" altLang="en-US"/>
          </a:p>
          <a:p>
            <a:pPr marL="342900" indent="-342900">
              <a:buAutoNum type="arabicPeriod"/>
            </a:pPr>
            <a:endParaRPr lang="zh-CN" altLang="en-US"/>
          </a:p>
          <a:p>
            <a:pPr marL="342900" indent="-342900">
              <a:buAutoNum type="arabicPeriod"/>
            </a:pPr>
            <a:r>
              <a:rPr lang="zh-CN" altLang="en-US"/>
              <a:t>新语言 ： ES6、TypeScript、Flow、SCSS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126855" y="2971800"/>
            <a:ext cx="7162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/>
              <a:t>模块化</a:t>
            </a:r>
            <a:endParaRPr lang="zh-CN" altLang="en-US" sz="140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1060" y="1185545"/>
            <a:ext cx="4414520" cy="16046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1198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构建工具</a:t>
            </a:r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205" y="1751330"/>
            <a:ext cx="8539480" cy="3275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145478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webpack 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71575" y="1644015"/>
            <a:ext cx="24117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/>
              <a:t> 静态模块打包工具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3810" y="1086485"/>
            <a:ext cx="6520180" cy="303403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83845" y="3874135"/>
            <a:ext cx="32994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Webpack 5 发布 (2020-10-10)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02970" y="4470400"/>
            <a:ext cx="13728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- 模块联邦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334899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模块联邦 </a:t>
            </a:r>
            <a:r>
              <a:rPr kumimoji="1" lang="en-US" altLang="zh-CN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- 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解决什么问题？</a:t>
            </a:r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42340" y="1299210"/>
            <a:ext cx="791591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buAutoNum type="arabicPeriod"/>
            </a:pPr>
            <a:r>
              <a:rPr lang="zh-CN" altLang="en-US"/>
              <a:t>一个普通应用演变成一个巨石应用</a:t>
            </a:r>
            <a:endParaRPr lang="zh-CN" altLang="en-US"/>
          </a:p>
          <a:p>
            <a:pPr marL="342900" indent="-342900" algn="l">
              <a:buAutoNum type="arabicPeriod"/>
            </a:pPr>
            <a:endParaRPr lang="zh-CN" altLang="en-US"/>
          </a:p>
          <a:p>
            <a:pPr marL="342900" indent="-342900" algn="l">
              <a:buAutoNum type="arabicPeriod"/>
            </a:pPr>
            <a:endParaRPr lang="zh-CN" altLang="en-US"/>
          </a:p>
          <a:p>
            <a:pPr marL="342900" indent="-342900" algn="l">
              <a:buAutoNum type="arabicPeriod"/>
            </a:pPr>
            <a:r>
              <a:rPr lang="zh-CN" altLang="en-US"/>
              <a:t>不同系统间有相同功能业务模块如何处理？（中后台项目，例如：</a:t>
            </a:r>
            <a:r>
              <a:rPr lang="en-US" altLang="zh-CN"/>
              <a:t>crm</a:t>
            </a:r>
            <a:r>
              <a:rPr lang="zh-CN" altLang="en-US"/>
              <a:t>系统）</a:t>
            </a:r>
            <a:endParaRPr lang="zh-CN" altLang="en-US"/>
          </a:p>
          <a:p>
            <a:pPr marL="342900" indent="-342900" algn="l">
              <a:buAutoNum type="arabicPeriod"/>
            </a:pP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4215" y="3453765"/>
            <a:ext cx="2852420" cy="2153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FULL_TEXT_BEAUTIFY_COPY_ID" val="5"/>
</p:tagLst>
</file>

<file path=ppt/tags/tag2.xml><?xml version="1.0" encoding="utf-8"?>
<p:tagLst xmlns:p="http://schemas.openxmlformats.org/presentationml/2006/main">
  <p:tag name="KSO_WM_FULL_TEXT_BEAUTIFY_COPY_ID" val="15"/>
</p:tagLst>
</file>

<file path=ppt/tags/tag3.xml><?xml version="1.0" encoding="utf-8"?>
<p:tagLst xmlns:p="http://schemas.openxmlformats.org/presentationml/2006/main">
  <p:tag name="KSO_WM_FULL_TEXT_BEAUTIFY_COPY_ID" val="15099540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3910" b="-3910"/>
          </a:stretch>
        </a:blipFill>
        <a:ln>
          <a:noFill/>
        </a:ln>
      </a:spPr>
      <a:bodyPr rtlCol="0" anchor="ctr"/>
      <a:lstStyle>
        <a:defPPr algn="ctr">
          <a:defRPr kumimoji="1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1017</Words>
  <Application>WPS 演示</Application>
  <PresentationFormat>宽屏</PresentationFormat>
  <Paragraphs>154</Paragraphs>
  <Slides>22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44" baseType="lpstr">
      <vt:lpstr>Arial</vt:lpstr>
      <vt:lpstr>宋体</vt:lpstr>
      <vt:lpstr>Wingdings</vt:lpstr>
      <vt:lpstr>Arial</vt:lpstr>
      <vt:lpstr>小米兰亭</vt:lpstr>
      <vt:lpstr>苹方-简</vt:lpstr>
      <vt:lpstr>等线</vt:lpstr>
      <vt:lpstr>等线</vt:lpstr>
      <vt:lpstr>微软雅黑</vt:lpstr>
      <vt:lpstr>汉仪旗黑</vt:lpstr>
      <vt:lpstr>DIN-Black</vt:lpstr>
      <vt:lpstr>Thonburi</vt:lpstr>
      <vt:lpstr>DIN-Regular</vt:lpstr>
      <vt:lpstr>宋体</vt:lpstr>
      <vt:lpstr>Arial Unicode MS</vt:lpstr>
      <vt:lpstr>DengXian</vt:lpstr>
      <vt:lpstr>汉仪中等线KW</vt:lpstr>
      <vt:lpstr>DengXian Light</vt:lpstr>
      <vt:lpstr>Calibri</vt:lpstr>
      <vt:lpstr>Helvetica Neue</vt:lpstr>
      <vt:lpstr>汉仪书宋二KW</vt:lpstr>
      <vt:lpstr>Office 主题</vt:lpstr>
      <vt:lpstr>PowerPoint 演示文稿</vt:lpstr>
      <vt:lpstr>PowerPoint 演示文稿</vt:lpstr>
      <vt:lpstr>01 自我介绍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hetao</cp:lastModifiedBy>
  <cp:revision>509</cp:revision>
  <cp:lastPrinted>2022-06-23T04:44:18Z</cp:lastPrinted>
  <dcterms:created xsi:type="dcterms:W3CDTF">2022-06-23T04:44:18Z</dcterms:created>
  <dcterms:modified xsi:type="dcterms:W3CDTF">2022-06-23T04:44:18Z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2052-4.3.0.7281</vt:lpwstr>
  </property>
  <property fmtid="{D5CDD505-2E9C-101B-9397-08002B2CF9AE}" pid="3" name="ICV">
    <vt:lpwstr>64A3CCABA636DBB04A8D4F62E6A2F79A</vt:lpwstr>
  </property>
</Properties>
</file>

<file path=docProps/thumbnail.jpeg>
</file>